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af7e7e4d604b87" /><Relationship Type="http://schemas.openxmlformats.org/officeDocument/2006/relationships/extended-properties" Target="/docProps/app.xml" Id="Rdb4dd622b7994a83" /><Relationship Type="http://schemas.openxmlformats.org/officeDocument/2006/relationships/officeDocument" Target="/ppt/presentation.xml" Id="Ra2fdfe30422244e8" /></Relationships>
</file>

<file path=ppt/presentation.xml><?xml version="1.0" encoding="utf-8"?>
<p:presentation xmlns:p="http://schemas.openxmlformats.org/presentationml/2006/main">
  <p:sldMasterIdLst>
    <p:sldMasterId xmlns:r="http://schemas.openxmlformats.org/officeDocument/2006/relationships" id="2147483648" r:id="R72edc9144f454521"/>
  </p:sldMasterIdLst>
  <p:notesMasterIdLst>
    <p:notesMasterId xmlns:r="http://schemas.openxmlformats.org/officeDocument/2006/relationships" r:id="Rb167560c295b488c"/>
  </p:notesMasterIdLst>
  <p:sldIdLst>
    <p:sldId xmlns:r="http://schemas.openxmlformats.org/officeDocument/2006/relationships" id="256" r:id="Rbc08199297e5426f"/>
    <p:sldId xmlns:r="http://schemas.openxmlformats.org/officeDocument/2006/relationships" id="257" r:id="R9c355ed77ebd4e19"/>
    <p:sldId xmlns:r="http://schemas.openxmlformats.org/officeDocument/2006/relationships" id="258" r:id="R2d3cd7f667e0467a"/>
    <p:sldId xmlns:r="http://schemas.openxmlformats.org/officeDocument/2006/relationships" id="259" r:id="R961d54b556204ddb"/>
    <p:sldId xmlns:r="http://schemas.openxmlformats.org/officeDocument/2006/relationships" id="260" r:id="Rf6a2e50101a74b6a"/>
    <p:sldId xmlns:r="http://schemas.openxmlformats.org/officeDocument/2006/relationships" id="261" r:id="Rbe511a0c20d74f7f"/>
    <p:sldId xmlns:r="http://schemas.openxmlformats.org/officeDocument/2006/relationships" id="262" r:id="Rae9352a55f9144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3ee569519f44bb" /><Relationship Type="http://schemas.openxmlformats.org/officeDocument/2006/relationships/slideMaster" Target="/ppt/slideMasters/slideMaster1.xml" Id="R72edc9144f454521" /><Relationship Type="http://schemas.openxmlformats.org/officeDocument/2006/relationships/notesMaster" Target="/ppt/notesMasters/notesMaster1.xml" Id="Rb167560c295b488c" /><Relationship Type="http://schemas.openxmlformats.org/officeDocument/2006/relationships/presProps" Target="/ppt/presProps.xml" Id="R8abdbd6fd43d42d9" /><Relationship Type="http://schemas.openxmlformats.org/officeDocument/2006/relationships/tableStyles" Target="/ppt/tableStyles.xml" Id="R4fd7c1aaf6724841" /><Relationship Type="http://schemas.openxmlformats.org/officeDocument/2006/relationships/slide" Target="/ppt/slides/slide1.xml" Id="Rbc08199297e5426f" /><Relationship Type="http://schemas.openxmlformats.org/officeDocument/2006/relationships/slide" Target="/ppt/slides/slide2.xml" Id="R9c355ed77ebd4e19" /><Relationship Type="http://schemas.openxmlformats.org/officeDocument/2006/relationships/slide" Target="/ppt/slides/slide3.xml" Id="R2d3cd7f667e0467a" /><Relationship Type="http://schemas.openxmlformats.org/officeDocument/2006/relationships/slide" Target="/ppt/slides/slide4.xml" Id="R961d54b556204ddb" /><Relationship Type="http://schemas.openxmlformats.org/officeDocument/2006/relationships/slide" Target="/ppt/slides/slide5.xml" Id="Rf6a2e50101a74b6a" /><Relationship Type="http://schemas.openxmlformats.org/officeDocument/2006/relationships/slide" Target="/ppt/slides/slide6.xml" Id="Rbe511a0c20d74f7f" /><Relationship Type="http://schemas.openxmlformats.org/officeDocument/2006/relationships/slide" Target="/ppt/slides/slide7.xml" Id="Rae9352a55f9144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7d50f8973046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ee09ccdae534dd1" /><Relationship Type="http://schemas.openxmlformats.org/officeDocument/2006/relationships/notesMaster" Target="/ppt/notesMasters/notesMaster1.xml" Id="R31ba1dad65554c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9b5d66bf1f2405e" /><Relationship Type="http://schemas.openxmlformats.org/officeDocument/2006/relationships/notesMaster" Target="/ppt/notesMasters/notesMaster1.xml" Id="R49400221bd424ec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ab9c0c01e954e53" /><Relationship Type="http://schemas.openxmlformats.org/officeDocument/2006/relationships/notesMaster" Target="/ppt/notesMasters/notesMaster1.xml" Id="R78602c3a0eb54d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5b06c329704e43" /><Relationship Type="http://schemas.openxmlformats.org/officeDocument/2006/relationships/notesMaster" Target="/ppt/notesMasters/notesMaster1.xml" Id="R6fba6344479742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2fd391e43b0400a" /><Relationship Type="http://schemas.openxmlformats.org/officeDocument/2006/relationships/notesMaster" Target="/ppt/notesMasters/notesMaster1.xml" Id="R4b498cca10f9425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eb4a72fe694a2b" /><Relationship Type="http://schemas.openxmlformats.org/officeDocument/2006/relationships/notesMaster" Target="/ppt/notesMasters/notesMaster1.xml" Id="R979266cc2b3840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b1424a62c246a5" /><Relationship Type="http://schemas.openxmlformats.org/officeDocument/2006/relationships/notesMaster" Target="/ppt/notesMasters/notesMaster1.xml" Id="Rb8d2da43923f4e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A People Ops system that keeps learning</a:t>
            </a:r>
          </a:p>
          <a:p xmlns:a="http://schemas.openxmlformats.org/drawingml/2006/main">
            <a:r>
              <a:t>An encounter A blocked task or a conversation reveals what someone needs. A capability gap Compare work evidence with the company roadmap. A running system Workers update records and propose support. People decide.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Capability gaps and the company plan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Learning content made for the work</a:t>
            </a:r>
          </a:p>
          <a:p xmlns:a="http://schemas.openxmlformats.org/drawingml/2006/main">
            <a:r>
              <a:t>A personal path Choose the next real task and the support this person needs. Generate and review Create a short guide, video, or practice task from trusted sources. Learn in the work Use it on the task. Review the outcome and update the path.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A bot team connected to people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Turning People Ops routines into automation</a:t>
            </a:r>
          </a:p>
          <a:p xmlns:a="http://schemas.openxmlformats.org/drawingml/2006/main">
            <a:r>
              <a:t>Payroll Cutoff triggers input checks. Finance reviews and approves. Immigration + policy Due dates trigger document prep. Specialists review exceptions. Team events Gather preferences, draft a plan, then let people choose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Recruitment built around our own evals</a:t>
            </a:r>
          </a:p>
          <a:p xmlns:a="http://schemas.openxmlformats.org/drawingml/2006/main">
            <a:r>
              <a:t>Company gap Roadmap gap defines the role</a:t>
            </a:r>
          </a:p>
          <a:p xmlns:a="http://schemas.openxmlformats.org/drawingml/2006/main">
            <a:r>
              <a:t>and profiles to reach. Company evals Our own task and rubric.</a:t>
            </a:r>
          </a:p>
          <a:p xmlns:a="http://schemas.openxmlformats.org/drawingml/2006/main">
            <a:r>
              <a:t>Quality and ownership.</a:t>
            </a:r>
          </a:p>
          <a:p xmlns:a="http://schemas.openxmlformats.org/drawingml/2006/main">
            <a:r>
              <a:t>Collaboration in the work. Sourcing channels GitHub, X, portfolios.</a:t>
            </a:r>
          </a:p>
          <a:p xmlns:a="http://schemas.openxmlformats.org/drawingml/2006/main">
            <a:r>
              <a:t>Referrals + communities.</a:t>
            </a:r>
          </a:p>
          <a:p xmlns:a="http://schemas.openxmlformats.org/drawingml/2006/main">
            <a:r>
              <a:t>Relevant contributions. Evidence review Evidence against rubric.</a:t>
            </a:r>
          </a:p>
          <a:p xmlns:a="http://schemas.openxmlformats.org/drawingml/2006/main">
            <a:r>
              <a:t>Candidate adds context.</a:t>
            </a:r>
          </a:p>
          <a:p xmlns:a="http://schemas.openxmlformats.org/drawingml/2006/main">
            <a:r>
              <a:t>People decide.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People Ops system, illustrated with hypothetical examples. These are proposed workflows, not claims of a deployed employee system or production payroll/compliance ownership. People Ops Factory (https://github.com/lpbangun/people-ops-factory) is the source prototype, using fictional data and simulated connectors. Its pattern is evidence, draft changes, human review, and next-cohort comparison. Prototype B and competing-pilot architecture here are proposed extensions. Record approved deadlines from accountable owners. Bots prepare documents and route reminders; authorized finance and specialists approve sensitive actions. Check-ins use employees' stated needs, not inferred emotions or hidden surveillance. Access to sensitive information should follow the relevant person's role. Company-specific hiring evals use job-relevant work evidence, with ownership, missing evidence and uncertainty visible. Public activity counts do not establish competence. Candidates can clarify context and provide equivalent work samples. Humans make hiring decisions. Space Grotesk font source: https://github.com/floriankarsten/space-grotesk, SIL OFL license included. Illustrations generated using the built-in image tool. Text and capability table are editable.</a:t>
            </a:r>
          </a:p>
          <a:p xmlns:a="http://schemas.openxmlformats.org/drawingml/2006/main">
            <a:r>
              <a:t>Slide: Two proofs of concept, then a company pilot</a:t>
            </a:r>
          </a:p>
          <a:p xmlns:a="http://schemas.openxmlformats.org/drawingml/2006/main">
            <a:r>
              <a:t>Build A and B A: early checks + backup owner.</a:t>
            </a:r>
          </a:p>
          <a:p xmlns:a="http://schemas.openxmlformats.org/drawingml/2006/main">
            <a:r>
              <a:t>B: spare-device pool.</a:t>
            </a:r>
          </a:p>
          <a:p xmlns:a="http://schemas.openxmlformats.org/drawingml/2006/main">
            <a:r>
              <a:t>Prototype in separate branches. Compare and choose Compare A and B with people.</a:t>
            </a:r>
          </a:p>
          <a:p xmlns:a="http://schemas.openxmlformats.org/drawingml/2006/main">
            <a:r>
              <a:t>Choose a small internal pilot. One loop to reuse Pilot inside the company.</a:t>
            </a:r>
          </a:p>
          <a:p xmlns:a="http://schemas.openxmlformats.org/drawingml/2006/main">
            <a:r>
              <a:t>Measure readiness and delays.</a:t>
            </a:r>
          </a:p>
          <a:p xmlns:a="http://schemas.openxmlformats.org/drawingml/2006/main">
            <a:r>
              <a:t>Improve the chosen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44ba4f60524d5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4e68a923964bcb" /><Relationship Type="http://schemas.openxmlformats.org/officeDocument/2006/relationships/slideLayout" Target="/ppt/slideLayouts/slideLayout1.xml" Id="Rb5de1344999944f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de1344999944f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3f407767f8040a4" /><Relationship Type="http://schemas.openxmlformats.org/officeDocument/2006/relationships/image" Target="/ppt/media/image.png" Id="R6cfcd4fdb9c74c28" /><Relationship Type="http://schemas.openxmlformats.org/officeDocument/2006/relationships/notesSlide" Target="/ppt/notesSlides/notesSlide1.xml" Id="R9bca1a89257a470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720564054124c65" /><Relationship Type="http://schemas.openxmlformats.org/officeDocument/2006/relationships/image" Target="/ppt/media/image2.png" Id="Rcbacfd8fe3d748be" /><Relationship Type="http://schemas.openxmlformats.org/officeDocument/2006/relationships/notesSlide" Target="/ppt/notesSlides/notesSlide2.xml" Id="Reb975346e7384ff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679a4ab979d4178" /><Relationship Type="http://schemas.openxmlformats.org/officeDocument/2006/relationships/image" Target="/ppt/media/image3.png" Id="Rd03367f6586c4de1" /><Relationship Type="http://schemas.openxmlformats.org/officeDocument/2006/relationships/notesSlide" Target="/ppt/notesSlides/notesSlide3.xml" Id="Re8ec6159997443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b1eec239d0442dd" /><Relationship Type="http://schemas.openxmlformats.org/officeDocument/2006/relationships/image" Target="/ppt/media/image4.png" Id="Rbd82abfbee11452b" /><Relationship Type="http://schemas.openxmlformats.org/officeDocument/2006/relationships/notesSlide" Target="/ppt/notesSlides/notesSlide4.xml" Id="R5c04bcad917b480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477c61eaf9a4948" /><Relationship Type="http://schemas.openxmlformats.org/officeDocument/2006/relationships/image" Target="/ppt/media/image5.png" Id="R39009a20b7eb4afd" /><Relationship Type="http://schemas.openxmlformats.org/officeDocument/2006/relationships/notesSlide" Target="/ppt/notesSlides/notesSlide5.xml" Id="Rd7675a16ee9d4d1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497ece7680648c5" /><Relationship Type="http://schemas.openxmlformats.org/officeDocument/2006/relationships/image" Target="/ppt/media/image6.png" Id="Ra8861cd41d144144" /><Relationship Type="http://schemas.openxmlformats.org/officeDocument/2006/relationships/notesSlide" Target="/ppt/notesSlides/notesSlide6.xml" Id="Rd8b6f812605b4e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beead1abc654667" /><Relationship Type="http://schemas.openxmlformats.org/officeDocument/2006/relationships/image" Target="/ppt/media/image7.png" Id="R689df7b125bf4f30" /><Relationship Type="http://schemas.openxmlformats.org/officeDocument/2006/relationships/notesSlide" Target="/ppt/notesSlides/notesSlide7.xml" Id="Rfe1d8c4198b9480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5EDBC63-15DA-43F9-93F1-1045FDFB9C18}"/>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A People Ops system that keeps learning</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cfcd4fdb9c74c28"/>
          <a:stretch xmlns:a="http://schemas.openxmlformats.org/drawingml/2006/main"/>
        </p:blipFill>
        <p:spPr>
          <a:xfrm xmlns:a="http://schemas.openxmlformats.org/drawingml/2006/main">
            <a:off x="1165569" y="1162050"/>
            <a:ext cx="9860861" cy="39433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26E723E-683C-4259-82D6-F2F6CB46A92D}"/>
              </a:ext>
            </a:extLst>
          </p:cNvPr>
          <p:cNvSpPr>
            <a:spLocks xmlns:a="http://schemas.openxmlformats.org/drawingml/2006/main" noGrp="1"/>
          </p:cNvSpPr>
          <p:nvPr/>
        </p:nvSpPr>
        <p:spPr>
          <a:xfrm xmlns:a="http://schemas.openxmlformats.org/drawingml/2006/main">
            <a:off x="533400" y="9906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93E54"/>
                </a:solidFill>
                <a:latin typeface="Space Grotesk"/>
                <a:ea typeface="Space Grotesk"/>
                <a:cs typeface="Space Grotesk"/>
              </a:defRPr>
            </a:pPr>
            <a:r>
              <a:rPr sz="1425" b="0">
                <a:solidFill>
                  <a:srgbClr val="193E54"/>
                </a:solidFill>
                <a:latin typeface="Space Grotesk"/>
                <a:ea typeface="Space Grotesk"/>
                <a:cs typeface="Space Grotesk"/>
              </a:rPr>
              <a:t>Proposed architecture</a:t>
            </a:r>
          </a:p>
        </p:txBody>
      </p:sp>
      <p:sp>
        <p:nvSpPr>
          <p:cNvPr id="4" name="">
            <a:extLst xmlns:a="http://schemas.openxmlformats.org/drawingml/2006/main">
              <a:ext uri="{FF2B5EF4-FFF2-40B4-BE49-F238E27FC236}">
                <a16:creationId xmlns:a16="http://schemas.microsoft.com/office/drawing/2014/main" id="{D00A329F-35C7-4C47-A2D0-06160296BA01}"/>
              </a:ext>
            </a:extLst>
          </p:cNvPr>
          <p:cNvSpPr>
            <a:spLocks xmlns:a="http://schemas.openxmlformats.org/drawingml/2006/main" noGrp="1"/>
          </p:cNvSpPr>
          <p:nvPr/>
        </p:nvSpPr>
        <p:spPr>
          <a:xfrm xmlns:a="http://schemas.openxmlformats.org/drawingml/2006/main">
            <a:off x="53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An encounter</a:t>
            </a:r>
          </a:p>
        </p:txBody>
      </p:sp>
      <p:sp>
        <p:nvSpPr>
          <p:cNvPr id="5" name="">
            <a:extLst xmlns:a="http://schemas.openxmlformats.org/drawingml/2006/main">
              <a:ext uri="{FF2B5EF4-FFF2-40B4-BE49-F238E27FC236}">
                <a16:creationId xmlns:a16="http://schemas.microsoft.com/office/drawing/2014/main" id="{44507BC9-B492-4A31-827D-2BC7C125FD79}"/>
              </a:ext>
            </a:extLst>
          </p:cNvPr>
          <p:cNvSpPr>
            <a:spLocks xmlns:a="http://schemas.openxmlformats.org/drawingml/2006/main" noGrp="1"/>
          </p:cNvSpPr>
          <p:nvPr/>
        </p:nvSpPr>
        <p:spPr>
          <a:xfrm xmlns:a="http://schemas.openxmlformats.org/drawingml/2006/main">
            <a:off x="53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A blocked task or a conversation reveals what someone needs.</a:t>
            </a:r>
          </a:p>
        </p:txBody>
      </p:sp>
      <p:sp>
        <p:nvSpPr>
          <p:cNvPr id="6" name="">
            <a:extLst xmlns:a="http://schemas.openxmlformats.org/drawingml/2006/main">
              <a:ext uri="{FF2B5EF4-FFF2-40B4-BE49-F238E27FC236}">
                <a16:creationId xmlns:a16="http://schemas.microsoft.com/office/drawing/2014/main" id="{FA40B469-D2B3-4E82-900B-D7C27F666BCE}"/>
              </a:ext>
            </a:extLst>
          </p:cNvPr>
          <p:cNvSpPr>
            <a:spLocks xmlns:a="http://schemas.openxmlformats.org/drawingml/2006/main" noGrp="1"/>
          </p:cNvSpPr>
          <p:nvPr/>
        </p:nvSpPr>
        <p:spPr>
          <a:xfrm xmlns:a="http://schemas.openxmlformats.org/drawingml/2006/main">
            <a:off x="434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A capability gap</a:t>
            </a:r>
          </a:p>
        </p:txBody>
      </p:sp>
      <p:sp>
        <p:nvSpPr>
          <p:cNvPr id="7" name="">
            <a:extLst xmlns:a="http://schemas.openxmlformats.org/drawingml/2006/main">
              <a:ext uri="{FF2B5EF4-FFF2-40B4-BE49-F238E27FC236}">
                <a16:creationId xmlns:a16="http://schemas.microsoft.com/office/drawing/2014/main" id="{3913DA9A-416C-499A-9901-98100A0F950C}"/>
              </a:ext>
            </a:extLst>
          </p:cNvPr>
          <p:cNvSpPr>
            <a:spLocks xmlns:a="http://schemas.openxmlformats.org/drawingml/2006/main" noGrp="1"/>
          </p:cNvSpPr>
          <p:nvPr/>
        </p:nvSpPr>
        <p:spPr>
          <a:xfrm xmlns:a="http://schemas.openxmlformats.org/drawingml/2006/main">
            <a:off x="434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Compare work evidence with the company roadmap.</a:t>
            </a:r>
          </a:p>
        </p:txBody>
      </p:sp>
      <p:sp>
        <p:nvSpPr>
          <p:cNvPr id="8" name="">
            <a:extLst xmlns:a="http://schemas.openxmlformats.org/drawingml/2006/main">
              <a:ext uri="{FF2B5EF4-FFF2-40B4-BE49-F238E27FC236}">
                <a16:creationId xmlns:a16="http://schemas.microsoft.com/office/drawing/2014/main" id="{2A4EC051-AC25-4123-AE7D-AB0E1F6C6C25}"/>
              </a:ext>
            </a:extLst>
          </p:cNvPr>
          <p:cNvSpPr>
            <a:spLocks xmlns:a="http://schemas.openxmlformats.org/drawingml/2006/main" noGrp="1"/>
          </p:cNvSpPr>
          <p:nvPr/>
        </p:nvSpPr>
        <p:spPr>
          <a:xfrm xmlns:a="http://schemas.openxmlformats.org/drawingml/2006/main">
            <a:off x="815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A running system</a:t>
            </a:r>
          </a:p>
        </p:txBody>
      </p:sp>
      <p:sp>
        <p:nvSpPr>
          <p:cNvPr id="9" name="">
            <a:extLst xmlns:a="http://schemas.openxmlformats.org/drawingml/2006/main">
              <a:ext uri="{FF2B5EF4-FFF2-40B4-BE49-F238E27FC236}">
                <a16:creationId xmlns:a16="http://schemas.microsoft.com/office/drawing/2014/main" id="{15D16387-5B0E-453E-8A6B-91694DAE2C6B}"/>
              </a:ext>
            </a:extLst>
          </p:cNvPr>
          <p:cNvSpPr>
            <a:spLocks xmlns:a="http://schemas.openxmlformats.org/drawingml/2006/main" noGrp="1"/>
          </p:cNvSpPr>
          <p:nvPr/>
        </p:nvSpPr>
        <p:spPr>
          <a:xfrm xmlns:a="http://schemas.openxmlformats.org/drawingml/2006/main">
            <a:off x="815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Workers update records and propose support. People decide.</a:t>
            </a:r>
          </a:p>
        </p:txBody>
      </p:sp>
    </p:spTree>
    <p:extLst>
      <p:ext uri="{BB962C8B-B14F-4D97-AF65-F5344CB8AC3E}">
        <p14:creationId xmlns:p14="http://schemas.microsoft.com/office/powerpoint/2010/main" val="10507325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E9DF243-8D27-470E-8BF3-C2C9A2ABC7A7}"/>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Capability gaps and the company plan</a:t>
            </a:r>
          </a:p>
        </p:txBody>
      </p:sp>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cbacfd8fe3d748be"/>
          <a:stretch xmlns:a="http://schemas.openxmlformats.org/drawingml/2006/main"/>
        </p:blipFill>
        <p:spPr>
          <a:xfrm xmlns:a="http://schemas.openxmlformats.org/drawingml/2006/main">
            <a:off x="533400" y="1715061"/>
            <a:ext cx="11125200" cy="4448958"/>
          </a:xfrm>
          <a:prstGeom xmlns:a="http://schemas.openxmlformats.org/drawingml/2006/main" prst="rect">
            <a:avLst/>
          </a:prstGeom>
        </p:spPr>
      </p:pic>
      <p:graphicFrame>
        <p:nvGraphicFramePr>
          <p:cNvPr id="7" name=""/>
          <p:cNvGraphicFramePr/>
          <p:nvPr/>
        </p:nvGraphicFramePr>
        <p:xfrm>
          <a:off xmlns:a="http://schemas.openxmlformats.org/drawingml/2006/main" x="2876550" y="1333500"/>
          <a:ext xmlns:a="http://schemas.openxmlformats.org/drawingml/2006/main" cx="8286750" cy="4448175"/>
        </p:xfrm>
        <a:graphic xmlns:a="http://schemas.openxmlformats.org/drawingml/2006/main">
          <a:graphicData uri="http://schemas.openxmlformats.org/drawingml/2006/table">
            <a:tbl>
              <a:tblPr/>
              <a:tblGrid>
                <a:gridCol w="1924050"/>
                <a:gridCol w="2076450"/>
                <a:gridCol w="1952625"/>
                <a:gridCol w="2333625"/>
              </a:tblGrid>
              <a:tr h="619125">
                <a:tc>
                  <a:txBody>
                    <a:bodyPr/>
                    <a:lstStyle/>
                    <a:p>
                      <a:r>
                        <a:rPr sz="1725" b="1">
                          <a:solidFill>
                            <a:srgbClr val="193E54"/>
                          </a:solidFill>
                          <a:latin typeface="Space Grotesk"/>
                          <a:ea typeface="Space Grotesk"/>
                          <a:cs typeface="Space Grotesk"/>
                        </a:rPr>
                        <a:t>Roadmap need</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b="1">
                          <a:solidFill>
                            <a:srgbClr val="193E54"/>
                          </a:solidFill>
                          <a:latin typeface="Space Grotesk"/>
                          <a:ea typeface="Space Grotesk"/>
                          <a:cs typeface="Space Grotesk"/>
                        </a:rPr>
                        <a:t>Capability gap</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b="1">
                          <a:solidFill>
                            <a:srgbClr val="193E54"/>
                          </a:solidFill>
                          <a:latin typeface="Space Grotesk"/>
                          <a:ea typeface="Space Grotesk"/>
                          <a:cs typeface="Space Grotesk"/>
                        </a:rPr>
                        <a:t>Company decision</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b="1">
                          <a:solidFill>
                            <a:srgbClr val="193E54"/>
                          </a:solidFill>
                          <a:latin typeface="Space Grotesk"/>
                          <a:ea typeface="Space Grotesk"/>
                          <a:cs typeface="Space Grotesk"/>
                        </a:rPr>
                        <a:t>People Ops response</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r>
              <a:tr h="1276350">
                <a:tc>
                  <a:txBody>
                    <a:bodyPr/>
                    <a:lstStyle/>
                    <a:p>
                      <a:r>
                        <a:rPr sz="1725">
                          <a:solidFill>
                            <a:srgbClr val="193E54"/>
                          </a:solidFill>
                          <a:latin typeface="Space Grotesk"/>
                          <a:ea typeface="Space Grotesk"/>
                          <a:cs typeface="Space Grotesk"/>
                        </a:rPr>
                        <a:t>Reliable AI launch</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Prototype only.</a:t>
                      </a:r>
                    </a:p>
                    <a:p>
                      <a:r>
                        <a:rPr sz="1725">
                          <a:solidFill>
                            <a:srgbClr val="193E54"/>
                          </a:solidFill>
                          <a:latin typeface="Space Grotesk"/>
                          <a:ea typeface="Space Grotesk"/>
                          <a:cs typeface="Space Grotesk"/>
                        </a:rPr>
                        <a:t>Live run untested.</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Pilot before launch</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Arrange coached practice</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r>
              <a:tr h="1276350">
                <a:tc>
                  <a:txBody>
                    <a:bodyPr/>
                    <a:lstStyle/>
                    <a:p>
                      <a:r>
                        <a:rPr sz="1725">
                          <a:solidFill>
                            <a:srgbClr val="193E54"/>
                          </a:solidFill>
                          <a:latin typeface="Space Grotesk"/>
                          <a:ea typeface="Space Grotesk"/>
                          <a:cs typeface="Space Grotesk"/>
                        </a:rPr>
                        <a:t>Customer self-service</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Guide exists.</a:t>
                      </a:r>
                    </a:p>
                    <a:p>
                      <a:r>
                        <a:rPr sz="1725">
                          <a:solidFill>
                            <a:srgbClr val="193E54"/>
                          </a:solidFill>
                          <a:latin typeface="Space Grotesk"/>
                          <a:ea typeface="Space Grotesk"/>
                          <a:cs typeface="Space Grotesk"/>
                        </a:rPr>
                        <a:t>Users still need help.</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Test a small cohort</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Generate learning for real tasks</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r>
              <a:tr h="1276350">
                <a:tc>
                  <a:txBody>
                    <a:bodyPr/>
                    <a:lstStyle/>
                    <a:p>
                      <a:r>
                        <a:rPr sz="1725">
                          <a:solidFill>
                            <a:srgbClr val="193E54"/>
                          </a:solidFill>
                          <a:latin typeface="Space Grotesk"/>
                          <a:ea typeface="Space Grotesk"/>
                          <a:cs typeface="Space Grotesk"/>
                        </a:rPr>
                        <a:t>Expand the team</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Missing expertise</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Train, redeploy, or hire</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c>
                  <a:txBody>
                    <a:bodyPr/>
                    <a:lstStyle/>
                    <a:p>
                      <a:r>
                        <a:rPr sz="1725">
                          <a:solidFill>
                            <a:srgbClr val="193E54"/>
                          </a:solidFill>
                          <a:latin typeface="Space Grotesk"/>
                          <a:ea typeface="Space Grotesk"/>
                          <a:cs typeface="Space Grotesk"/>
                        </a:rPr>
                        <a:t>Define profiles and our own evals</a:t>
                      </a:r>
                    </a:p>
                  </a:txBody>
                  <a:tcPr marL="95250" marR="190500" marT="114300" marB="76200">
                    <a:noFill/>
                    <a:lnL w="12700">
                      <a:solidFill>
                        <a:srgbClr val="FFFFFF"/>
                      </a:solidFill>
                    </a:lnL>
                    <a:lnR w="12700">
                      <a:solidFill>
                        <a:srgbClr val="FFFFFF"/>
                      </a:solidFill>
                    </a:lnR>
                    <a:lnT w="12700">
                      <a:solidFill>
                        <a:srgbClr val="FFFFFF"/>
                      </a:solidFill>
                    </a:lnT>
                    <a:lnB w="12700">
                      <a:solidFill>
                        <a:srgbClr val="FFFFFF"/>
                      </a:solidFill>
                    </a:lnB>
                    <a:lnTlToBr w="12700">
                      <a:solidFill>
                        <a:srgbClr val="FFFFFF"/>
                      </a:solidFill>
                    </a:lnTlToBr>
                    <a:lnBlToTr w="12700">
                      <a:solidFill>
                        <a:srgbClr val="FFFFFF"/>
                      </a:solidFill>
                    </a:lnBlToTr>
                  </a:tcPr>
                </a:tc>
              </a:tr>
            </a:tbl>
          </a:graphicData>
        </a:graphic>
      </p:graphicFrame>
      <p:sp>
        <p:nvSpPr>
          <p:cNvPr id="4" name="">
            <a:extLst xmlns:a="http://schemas.openxmlformats.org/drawingml/2006/main">
              <a:ext uri="{FF2B5EF4-FFF2-40B4-BE49-F238E27FC236}">
                <a16:creationId xmlns:a16="http://schemas.microsoft.com/office/drawing/2014/main" id="{63CDD307-829B-4303-BCD8-05153D952B29}"/>
              </a:ext>
            </a:extLst>
          </p:cNvPr>
          <p:cNvSpPr>
            <a:spLocks xmlns:a="http://schemas.openxmlformats.org/drawingml/2006/main" noGrp="1"/>
          </p:cNvSpPr>
          <p:nvPr/>
        </p:nvSpPr>
        <p:spPr>
          <a:xfrm xmlns:a="http://schemas.openxmlformats.org/drawingml/2006/main">
            <a:off x="533400" y="615315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Market trends refresh the capability backlog. Leaders agree on roadmap changes.</a:t>
            </a:r>
          </a:p>
        </p:txBody>
      </p:sp>
    </p:spTree>
    <p:extLst>
      <p:ext uri="{BB962C8B-B14F-4D97-AF65-F5344CB8AC3E}">
        <p14:creationId xmlns:p14="http://schemas.microsoft.com/office/powerpoint/2010/main" val="10533842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BFFDBEB-79E8-40FB-9F7B-492C3990D11C}"/>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Learning content made for the work</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03367f6586c4de1"/>
          <a:stretch xmlns:a="http://schemas.openxmlformats.org/drawingml/2006/main"/>
        </p:blipFill>
        <p:spPr>
          <a:xfrm xmlns:a="http://schemas.openxmlformats.org/drawingml/2006/main">
            <a:off x="1165569" y="1314450"/>
            <a:ext cx="9860861" cy="39433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07446F8-2838-417D-9D42-B1BC3D4E4148}"/>
              </a:ext>
            </a:extLst>
          </p:cNvPr>
          <p:cNvSpPr>
            <a:spLocks xmlns:a="http://schemas.openxmlformats.org/drawingml/2006/main" noGrp="1"/>
          </p:cNvSpPr>
          <p:nvPr/>
        </p:nvSpPr>
        <p:spPr>
          <a:xfrm xmlns:a="http://schemas.openxmlformats.org/drawingml/2006/main">
            <a:off x="533400" y="1028700"/>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Task + personal path</a:t>
            </a:r>
          </a:p>
        </p:txBody>
      </p:sp>
      <p:sp>
        <p:nvSpPr>
          <p:cNvPr id="4" name="">
            <a:extLst xmlns:a="http://schemas.openxmlformats.org/drawingml/2006/main">
              <a:ext uri="{FF2B5EF4-FFF2-40B4-BE49-F238E27FC236}">
                <a16:creationId xmlns:a16="http://schemas.microsoft.com/office/drawing/2014/main" id="{4E801910-E083-461B-A94A-539B82C3FF4E}"/>
              </a:ext>
            </a:extLst>
          </p:cNvPr>
          <p:cNvSpPr>
            <a:spLocks xmlns:a="http://schemas.openxmlformats.org/drawingml/2006/main" noGrp="1"/>
          </p:cNvSpPr>
          <p:nvPr/>
        </p:nvSpPr>
        <p:spPr>
          <a:xfrm xmlns:a="http://schemas.openxmlformats.org/drawingml/2006/main">
            <a:off x="4343400" y="1028700"/>
            <a:ext cx="4095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Sources become new content</a:t>
            </a:r>
          </a:p>
        </p:txBody>
      </p:sp>
      <p:sp>
        <p:nvSpPr>
          <p:cNvPr id="5" name="">
            <a:extLst xmlns:a="http://schemas.openxmlformats.org/drawingml/2006/main">
              <a:ext uri="{FF2B5EF4-FFF2-40B4-BE49-F238E27FC236}">
                <a16:creationId xmlns:a16="http://schemas.microsoft.com/office/drawing/2014/main" id="{5FC17598-69D8-4411-AFF0-F4445EF97E80}"/>
              </a:ext>
            </a:extLst>
          </p:cNvPr>
          <p:cNvSpPr>
            <a:spLocks xmlns:a="http://schemas.openxmlformats.org/drawingml/2006/main" noGrp="1"/>
          </p:cNvSpPr>
          <p:nvPr/>
        </p:nvSpPr>
        <p:spPr>
          <a:xfrm xmlns:a="http://schemas.openxmlformats.org/drawingml/2006/main">
            <a:off x="8724900" y="1028700"/>
            <a:ext cx="2933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Human review + practice</a:t>
            </a:r>
          </a:p>
        </p:txBody>
      </p:sp>
      <p:sp>
        <p:nvSpPr>
          <p:cNvPr id="6" name="">
            <a:extLst xmlns:a="http://schemas.openxmlformats.org/drawingml/2006/main">
              <a:ext uri="{FF2B5EF4-FFF2-40B4-BE49-F238E27FC236}">
                <a16:creationId xmlns:a16="http://schemas.microsoft.com/office/drawing/2014/main" id="{28B0BDBD-9739-49D7-9C04-C80AC83EB923}"/>
              </a:ext>
            </a:extLst>
          </p:cNvPr>
          <p:cNvSpPr>
            <a:spLocks xmlns:a="http://schemas.openxmlformats.org/drawingml/2006/main" noGrp="1"/>
          </p:cNvSpPr>
          <p:nvPr/>
        </p:nvSpPr>
        <p:spPr>
          <a:xfrm xmlns:a="http://schemas.openxmlformats.org/drawingml/2006/main">
            <a:off x="53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A personal path</a:t>
            </a:r>
          </a:p>
        </p:txBody>
      </p:sp>
      <p:sp>
        <p:nvSpPr>
          <p:cNvPr id="7" name="">
            <a:extLst xmlns:a="http://schemas.openxmlformats.org/drawingml/2006/main">
              <a:ext uri="{FF2B5EF4-FFF2-40B4-BE49-F238E27FC236}">
                <a16:creationId xmlns:a16="http://schemas.microsoft.com/office/drawing/2014/main" id="{76A3E039-2CB5-4E25-B21C-8F3B18AB35A4}"/>
              </a:ext>
            </a:extLst>
          </p:cNvPr>
          <p:cNvSpPr>
            <a:spLocks xmlns:a="http://schemas.openxmlformats.org/drawingml/2006/main" noGrp="1"/>
          </p:cNvSpPr>
          <p:nvPr/>
        </p:nvSpPr>
        <p:spPr>
          <a:xfrm xmlns:a="http://schemas.openxmlformats.org/drawingml/2006/main">
            <a:off x="53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Choose the next real task and the support this person needs.</a:t>
            </a:r>
          </a:p>
        </p:txBody>
      </p:sp>
      <p:sp>
        <p:nvSpPr>
          <p:cNvPr id="8" name="">
            <a:extLst xmlns:a="http://schemas.openxmlformats.org/drawingml/2006/main">
              <a:ext uri="{FF2B5EF4-FFF2-40B4-BE49-F238E27FC236}">
                <a16:creationId xmlns:a16="http://schemas.microsoft.com/office/drawing/2014/main" id="{A98DFFFE-E3BD-4C2D-B129-6C457D9601AD}"/>
              </a:ext>
            </a:extLst>
          </p:cNvPr>
          <p:cNvSpPr>
            <a:spLocks xmlns:a="http://schemas.openxmlformats.org/drawingml/2006/main" noGrp="1"/>
          </p:cNvSpPr>
          <p:nvPr/>
        </p:nvSpPr>
        <p:spPr>
          <a:xfrm xmlns:a="http://schemas.openxmlformats.org/drawingml/2006/main">
            <a:off x="434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Generate and review</a:t>
            </a:r>
          </a:p>
        </p:txBody>
      </p:sp>
      <p:sp>
        <p:nvSpPr>
          <p:cNvPr id="9" name="">
            <a:extLst xmlns:a="http://schemas.openxmlformats.org/drawingml/2006/main">
              <a:ext uri="{FF2B5EF4-FFF2-40B4-BE49-F238E27FC236}">
                <a16:creationId xmlns:a16="http://schemas.microsoft.com/office/drawing/2014/main" id="{B0F560C8-6C13-4A07-96E4-804E2FADEEA0}"/>
              </a:ext>
            </a:extLst>
          </p:cNvPr>
          <p:cNvSpPr>
            <a:spLocks xmlns:a="http://schemas.openxmlformats.org/drawingml/2006/main" noGrp="1"/>
          </p:cNvSpPr>
          <p:nvPr/>
        </p:nvSpPr>
        <p:spPr>
          <a:xfrm xmlns:a="http://schemas.openxmlformats.org/drawingml/2006/main">
            <a:off x="434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Create a short guide, video, or practice task from trusted sources.</a:t>
            </a:r>
          </a:p>
        </p:txBody>
      </p:sp>
      <p:sp>
        <p:nvSpPr>
          <p:cNvPr id="10" name="">
            <a:extLst xmlns:a="http://schemas.openxmlformats.org/drawingml/2006/main">
              <a:ext uri="{FF2B5EF4-FFF2-40B4-BE49-F238E27FC236}">
                <a16:creationId xmlns:a16="http://schemas.microsoft.com/office/drawing/2014/main" id="{C9327916-3048-4C95-9C97-EF7C2B67F78F}"/>
              </a:ext>
            </a:extLst>
          </p:cNvPr>
          <p:cNvSpPr>
            <a:spLocks xmlns:a="http://schemas.openxmlformats.org/drawingml/2006/main" noGrp="1"/>
          </p:cNvSpPr>
          <p:nvPr/>
        </p:nvSpPr>
        <p:spPr>
          <a:xfrm xmlns:a="http://schemas.openxmlformats.org/drawingml/2006/main">
            <a:off x="815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Learn in the work</a:t>
            </a:r>
          </a:p>
        </p:txBody>
      </p:sp>
      <p:sp>
        <p:nvSpPr>
          <p:cNvPr id="11" name="">
            <a:extLst xmlns:a="http://schemas.openxmlformats.org/drawingml/2006/main">
              <a:ext uri="{FF2B5EF4-FFF2-40B4-BE49-F238E27FC236}">
                <a16:creationId xmlns:a16="http://schemas.microsoft.com/office/drawing/2014/main" id="{789AB9A4-22A0-4FBD-A7A5-9F87B3F326DF}"/>
              </a:ext>
            </a:extLst>
          </p:cNvPr>
          <p:cNvSpPr>
            <a:spLocks xmlns:a="http://schemas.openxmlformats.org/drawingml/2006/main" noGrp="1"/>
          </p:cNvSpPr>
          <p:nvPr/>
        </p:nvSpPr>
        <p:spPr>
          <a:xfrm xmlns:a="http://schemas.openxmlformats.org/drawingml/2006/main">
            <a:off x="815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Use it on the task. Review the outcome and update the path.</a:t>
            </a:r>
          </a:p>
        </p:txBody>
      </p:sp>
    </p:spTree>
    <p:extLst>
      <p:ext uri="{BB962C8B-B14F-4D97-AF65-F5344CB8AC3E}">
        <p14:creationId xmlns:p14="http://schemas.microsoft.com/office/powerpoint/2010/main" val="21029813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51DC640-AAF5-4726-9AEA-5BB652CA3190}"/>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A bot team connected to people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d82abfbee11452b"/>
          <a:stretch xmlns:a="http://schemas.openxmlformats.org/drawingml/2006/main"/>
        </p:blipFill>
        <p:spPr>
          <a:xfrm xmlns:a="http://schemas.openxmlformats.org/drawingml/2006/main">
            <a:off x="796382" y="1181100"/>
            <a:ext cx="10599235" cy="42386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E66B4A6-80EE-4B09-BDEB-609041F6F81F}"/>
              </a:ext>
            </a:extLst>
          </p:cNvPr>
          <p:cNvSpPr>
            <a:spLocks xmlns:a="http://schemas.openxmlformats.org/drawingml/2006/main" noGrp="1"/>
          </p:cNvSpPr>
          <p:nvPr/>
        </p:nvSpPr>
        <p:spPr>
          <a:xfrm xmlns:a="http://schemas.openxmlformats.org/drawingml/2006/main">
            <a:off x="3790950" y="1009650"/>
            <a:ext cx="2286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Chief of staff</a:t>
            </a:r>
          </a:p>
        </p:txBody>
      </p:sp>
      <p:sp>
        <p:nvSpPr>
          <p:cNvPr id="4" name="">
            <a:extLst xmlns:a="http://schemas.openxmlformats.org/drawingml/2006/main">
              <a:ext uri="{FF2B5EF4-FFF2-40B4-BE49-F238E27FC236}">
                <a16:creationId xmlns:a16="http://schemas.microsoft.com/office/drawing/2014/main" id="{8CC61D6D-55E5-44F0-A587-A7AF797DF41C}"/>
              </a:ext>
            </a:extLst>
          </p:cNvPr>
          <p:cNvSpPr>
            <a:spLocks xmlns:a="http://schemas.openxmlformats.org/drawingml/2006/main" noGrp="1"/>
          </p:cNvSpPr>
          <p:nvPr/>
        </p:nvSpPr>
        <p:spPr>
          <a:xfrm xmlns:a="http://schemas.openxmlformats.org/drawingml/2006/main">
            <a:off x="8639175" y="1009650"/>
            <a:ext cx="2714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Human People Ops</a:t>
            </a:r>
          </a:p>
        </p:txBody>
      </p:sp>
      <p:sp>
        <p:nvSpPr>
          <p:cNvPr id="5" name="">
            <a:extLst xmlns:a="http://schemas.openxmlformats.org/drawingml/2006/main">
              <a:ext uri="{FF2B5EF4-FFF2-40B4-BE49-F238E27FC236}">
                <a16:creationId xmlns:a16="http://schemas.microsoft.com/office/drawing/2014/main" id="{01CF6962-6E3F-4B63-A6C0-5C63712143F3}"/>
              </a:ext>
            </a:extLst>
          </p:cNvPr>
          <p:cNvSpPr>
            <a:spLocks xmlns:a="http://schemas.openxmlformats.org/drawingml/2006/main" noGrp="1"/>
          </p:cNvSpPr>
          <p:nvPr/>
        </p:nvSpPr>
        <p:spPr>
          <a:xfrm xmlns:a="http://schemas.openxmlformats.org/drawingml/2006/main">
            <a:off x="857250" y="5543550"/>
            <a:ext cx="1543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Review</a:t>
            </a:r>
          </a:p>
        </p:txBody>
      </p:sp>
      <p:sp>
        <p:nvSpPr>
          <p:cNvPr id="6" name="">
            <a:extLst xmlns:a="http://schemas.openxmlformats.org/drawingml/2006/main">
              <a:ext uri="{FF2B5EF4-FFF2-40B4-BE49-F238E27FC236}">
                <a16:creationId xmlns:a16="http://schemas.microsoft.com/office/drawing/2014/main" id="{97ED7F48-033D-4782-9B2E-EF6970D68BE3}"/>
              </a:ext>
            </a:extLst>
          </p:cNvPr>
          <p:cNvSpPr>
            <a:spLocks xmlns:a="http://schemas.openxmlformats.org/drawingml/2006/main" noGrp="1"/>
          </p:cNvSpPr>
          <p:nvPr/>
        </p:nvSpPr>
        <p:spPr>
          <a:xfrm xmlns:a="http://schemas.openxmlformats.org/drawingml/2006/main">
            <a:off x="2428875" y="5543550"/>
            <a:ext cx="1543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Learning</a:t>
            </a:r>
          </a:p>
        </p:txBody>
      </p:sp>
      <p:sp>
        <p:nvSpPr>
          <p:cNvPr id="7" name="">
            <a:extLst xmlns:a="http://schemas.openxmlformats.org/drawingml/2006/main">
              <a:ext uri="{FF2B5EF4-FFF2-40B4-BE49-F238E27FC236}">
                <a16:creationId xmlns:a16="http://schemas.microsoft.com/office/drawing/2014/main" id="{16F62126-52D2-44FA-A798-118C54DB9009}"/>
              </a:ext>
            </a:extLst>
          </p:cNvPr>
          <p:cNvSpPr>
            <a:spLocks xmlns:a="http://schemas.openxmlformats.org/drawingml/2006/main" noGrp="1"/>
          </p:cNvSpPr>
          <p:nvPr/>
        </p:nvSpPr>
        <p:spPr>
          <a:xfrm xmlns:a="http://schemas.openxmlformats.org/drawingml/2006/main">
            <a:off x="3952875" y="5543550"/>
            <a:ext cx="1543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Recruiting</a:t>
            </a:r>
          </a:p>
        </p:txBody>
      </p:sp>
      <p:sp>
        <p:nvSpPr>
          <p:cNvPr id="8" name="">
            <a:extLst xmlns:a="http://schemas.openxmlformats.org/drawingml/2006/main">
              <a:ext uri="{FF2B5EF4-FFF2-40B4-BE49-F238E27FC236}">
                <a16:creationId xmlns:a16="http://schemas.microsoft.com/office/drawing/2014/main" id="{0058C30A-8736-4904-A7D8-F2DB2D0D4B03}"/>
              </a:ext>
            </a:extLst>
          </p:cNvPr>
          <p:cNvSpPr>
            <a:spLocks xmlns:a="http://schemas.openxmlformats.org/drawingml/2006/main" noGrp="1"/>
          </p:cNvSpPr>
          <p:nvPr/>
        </p:nvSpPr>
        <p:spPr>
          <a:xfrm xmlns:a="http://schemas.openxmlformats.org/drawingml/2006/main">
            <a:off x="5524500" y="5543550"/>
            <a:ext cx="1543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Check-in</a:t>
            </a:r>
          </a:p>
        </p:txBody>
      </p:sp>
      <p:sp>
        <p:nvSpPr>
          <p:cNvPr id="9" name="">
            <a:extLst xmlns:a="http://schemas.openxmlformats.org/drawingml/2006/main">
              <a:ext uri="{FF2B5EF4-FFF2-40B4-BE49-F238E27FC236}">
                <a16:creationId xmlns:a16="http://schemas.microsoft.com/office/drawing/2014/main" id="{0504627F-5535-4BA5-8B1E-B26C43AE2A65}"/>
              </a:ext>
            </a:extLst>
          </p:cNvPr>
          <p:cNvSpPr>
            <a:spLocks xmlns:a="http://schemas.openxmlformats.org/drawingml/2006/main" noGrp="1"/>
          </p:cNvSpPr>
          <p:nvPr/>
        </p:nvSpPr>
        <p:spPr>
          <a:xfrm xmlns:a="http://schemas.openxmlformats.org/drawingml/2006/main">
            <a:off x="7096125" y="5543550"/>
            <a:ext cx="1543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Routines</a:t>
            </a:r>
          </a:p>
        </p:txBody>
      </p:sp>
      <p:sp>
        <p:nvSpPr>
          <p:cNvPr id="10" name="">
            <a:extLst xmlns:a="http://schemas.openxmlformats.org/drawingml/2006/main">
              <a:ext uri="{FF2B5EF4-FFF2-40B4-BE49-F238E27FC236}">
                <a16:creationId xmlns:a16="http://schemas.microsoft.com/office/drawing/2014/main" id="{AB47036D-313A-4FAE-9CF2-453440E4077E}"/>
              </a:ext>
            </a:extLst>
          </p:cNvPr>
          <p:cNvSpPr>
            <a:spLocks xmlns:a="http://schemas.openxmlformats.org/drawingml/2006/main" noGrp="1"/>
          </p:cNvSpPr>
          <p:nvPr/>
        </p:nvSpPr>
        <p:spPr>
          <a:xfrm xmlns:a="http://schemas.openxmlformats.org/drawingml/2006/main">
            <a:off x="9353550" y="5543550"/>
            <a:ext cx="2228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Employee check-in</a:t>
            </a:r>
          </a:p>
        </p:txBody>
      </p:sp>
      <p:sp>
        <p:nvSpPr>
          <p:cNvPr id="11" name="">
            <a:extLst xmlns:a="http://schemas.openxmlformats.org/drawingml/2006/main">
              <a:ext uri="{FF2B5EF4-FFF2-40B4-BE49-F238E27FC236}">
                <a16:creationId xmlns:a16="http://schemas.microsoft.com/office/drawing/2014/main" id="{13039092-60B1-4EC4-8784-010A8FE9F802}"/>
              </a:ext>
            </a:extLst>
          </p:cNvPr>
          <p:cNvSpPr>
            <a:spLocks xmlns:a="http://schemas.openxmlformats.org/drawingml/2006/main" noGrp="1"/>
          </p:cNvSpPr>
          <p:nvPr/>
        </p:nvSpPr>
        <p:spPr>
          <a:xfrm xmlns:a="http://schemas.openxmlformats.org/drawingml/2006/main">
            <a:off x="533400" y="5962650"/>
            <a:ext cx="5334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Employee explains a blocker. Helpers report to the check-in worker and chief.</a:t>
            </a:r>
          </a:p>
        </p:txBody>
      </p:sp>
      <p:sp>
        <p:nvSpPr>
          <p:cNvPr id="12" name="">
            <a:extLst xmlns:a="http://schemas.openxmlformats.org/drawingml/2006/main">
              <a:ext uri="{FF2B5EF4-FFF2-40B4-BE49-F238E27FC236}">
                <a16:creationId xmlns:a16="http://schemas.microsoft.com/office/drawing/2014/main" id="{81B32E03-22A4-41BC-BE95-BEBE3DF4BC8C}"/>
              </a:ext>
            </a:extLst>
          </p:cNvPr>
          <p:cNvSpPr>
            <a:spLocks xmlns:a="http://schemas.openxmlformats.org/drawingml/2006/main" noGrp="1"/>
          </p:cNvSpPr>
          <p:nvPr/>
        </p:nvSpPr>
        <p:spPr>
          <a:xfrm xmlns:a="http://schemas.openxmlformats.org/drawingml/2006/main">
            <a:off x="6324600" y="5962650"/>
            <a:ext cx="5334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The chief brings requests to People Ops. People respond and follow through.</a:t>
            </a:r>
          </a:p>
        </p:txBody>
      </p:sp>
    </p:spTree>
    <p:extLst>
      <p:ext uri="{BB962C8B-B14F-4D97-AF65-F5344CB8AC3E}">
        <p14:creationId xmlns:p14="http://schemas.microsoft.com/office/powerpoint/2010/main" val="105638845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BD4D98E-725B-4BBC-AF03-4453B1C78699}"/>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Turning People Ops routines into automation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9009a20b7eb4afd"/>
          <a:stretch xmlns:a="http://schemas.openxmlformats.org/drawingml/2006/main"/>
        </p:blipFill>
        <p:spPr>
          <a:xfrm xmlns:a="http://schemas.openxmlformats.org/drawingml/2006/main">
            <a:off x="1165569" y="1314450"/>
            <a:ext cx="9860861" cy="39433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B44682B-DD8C-41CD-A9B3-C33B81557219}"/>
              </a:ext>
            </a:extLst>
          </p:cNvPr>
          <p:cNvSpPr>
            <a:spLocks xmlns:a="http://schemas.openxmlformats.org/drawingml/2006/main" noGrp="1"/>
          </p:cNvSpPr>
          <p:nvPr/>
        </p:nvSpPr>
        <p:spPr>
          <a:xfrm xmlns:a="http://schemas.openxmlformats.org/drawingml/2006/main">
            <a:off x="533400" y="1028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Define the routine</a:t>
            </a:r>
          </a:p>
        </p:txBody>
      </p:sp>
      <p:sp>
        <p:nvSpPr>
          <p:cNvPr id="4" name="">
            <a:extLst xmlns:a="http://schemas.openxmlformats.org/drawingml/2006/main">
              <a:ext uri="{FF2B5EF4-FFF2-40B4-BE49-F238E27FC236}">
                <a16:creationId xmlns:a16="http://schemas.microsoft.com/office/drawing/2014/main" id="{188ABC1A-FECC-4AC0-8CE5-5AD36F1A9AB6}"/>
              </a:ext>
            </a:extLst>
          </p:cNvPr>
          <p:cNvSpPr>
            <a:spLocks xmlns:a="http://schemas.openxmlformats.org/drawingml/2006/main" noGrp="1"/>
          </p:cNvSpPr>
          <p:nvPr/>
        </p:nvSpPr>
        <p:spPr>
          <a:xfrm xmlns:a="http://schemas.openxmlformats.org/drawingml/2006/main">
            <a:off x="3352800" y="1028700"/>
            <a:ext cx="3095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Build the shared engine</a:t>
            </a:r>
          </a:p>
        </p:txBody>
      </p:sp>
      <p:sp>
        <p:nvSpPr>
          <p:cNvPr id="5" name="">
            <a:extLst xmlns:a="http://schemas.openxmlformats.org/drawingml/2006/main">
              <a:ext uri="{FF2B5EF4-FFF2-40B4-BE49-F238E27FC236}">
                <a16:creationId xmlns:a16="http://schemas.microsoft.com/office/drawing/2014/main" id="{C61C1CF8-9339-4CBE-A42D-35022C64DFED}"/>
              </a:ext>
            </a:extLst>
          </p:cNvPr>
          <p:cNvSpPr>
            <a:spLocks xmlns:a="http://schemas.openxmlformats.org/drawingml/2006/main" noGrp="1"/>
          </p:cNvSpPr>
          <p:nvPr/>
        </p:nvSpPr>
        <p:spPr>
          <a:xfrm xmlns:a="http://schemas.openxmlformats.org/drawingml/2006/main">
            <a:off x="7086600" y="1028700"/>
            <a:ext cx="4572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93E54"/>
                </a:solidFill>
                <a:latin typeface="Space Grotesk"/>
                <a:ea typeface="Space Grotesk"/>
                <a:cs typeface="Space Grotesk"/>
              </a:defRPr>
            </a:pPr>
            <a:r>
              <a:rPr sz="1650" b="1">
                <a:solidFill>
                  <a:srgbClr val="193E54"/>
                </a:solidFill>
                <a:latin typeface="Space Grotesk"/>
                <a:ea typeface="Space Grotesk"/>
                <a:cs typeface="Space Grotesk"/>
              </a:rPr>
              <a:t>Run the workflow with approvals</a:t>
            </a:r>
          </a:p>
        </p:txBody>
      </p:sp>
      <p:sp>
        <p:nvSpPr>
          <p:cNvPr id="6" name="">
            <a:extLst xmlns:a="http://schemas.openxmlformats.org/drawingml/2006/main">
              <a:ext uri="{FF2B5EF4-FFF2-40B4-BE49-F238E27FC236}">
                <a16:creationId xmlns:a16="http://schemas.microsoft.com/office/drawing/2014/main" id="{6CF8EB63-A296-48A4-B08A-EAEE820CF828}"/>
              </a:ext>
            </a:extLst>
          </p:cNvPr>
          <p:cNvSpPr>
            <a:spLocks xmlns:a="http://schemas.openxmlformats.org/drawingml/2006/main" noGrp="1"/>
          </p:cNvSpPr>
          <p:nvPr/>
        </p:nvSpPr>
        <p:spPr>
          <a:xfrm xmlns:a="http://schemas.openxmlformats.org/drawingml/2006/main">
            <a:off x="53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Payroll</a:t>
            </a:r>
          </a:p>
        </p:txBody>
      </p:sp>
      <p:sp>
        <p:nvSpPr>
          <p:cNvPr id="7" name="">
            <a:extLst xmlns:a="http://schemas.openxmlformats.org/drawingml/2006/main">
              <a:ext uri="{FF2B5EF4-FFF2-40B4-BE49-F238E27FC236}">
                <a16:creationId xmlns:a16="http://schemas.microsoft.com/office/drawing/2014/main" id="{30EC7A19-CE1F-462F-B7E1-21992A231C5D}"/>
              </a:ext>
            </a:extLst>
          </p:cNvPr>
          <p:cNvSpPr>
            <a:spLocks xmlns:a="http://schemas.openxmlformats.org/drawingml/2006/main" noGrp="1"/>
          </p:cNvSpPr>
          <p:nvPr/>
        </p:nvSpPr>
        <p:spPr>
          <a:xfrm xmlns:a="http://schemas.openxmlformats.org/drawingml/2006/main">
            <a:off x="53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Cutoff triggers input checks. Finance reviews and approves.</a:t>
            </a:r>
          </a:p>
        </p:txBody>
      </p:sp>
      <p:sp>
        <p:nvSpPr>
          <p:cNvPr id="8" name="">
            <a:extLst xmlns:a="http://schemas.openxmlformats.org/drawingml/2006/main">
              <a:ext uri="{FF2B5EF4-FFF2-40B4-BE49-F238E27FC236}">
                <a16:creationId xmlns:a16="http://schemas.microsoft.com/office/drawing/2014/main" id="{24A7E38A-7074-4115-A0B5-33660841C1DC}"/>
              </a:ext>
            </a:extLst>
          </p:cNvPr>
          <p:cNvSpPr>
            <a:spLocks xmlns:a="http://schemas.openxmlformats.org/drawingml/2006/main" noGrp="1"/>
          </p:cNvSpPr>
          <p:nvPr/>
        </p:nvSpPr>
        <p:spPr>
          <a:xfrm xmlns:a="http://schemas.openxmlformats.org/drawingml/2006/main">
            <a:off x="434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Immigration + policy</a:t>
            </a:r>
          </a:p>
        </p:txBody>
      </p:sp>
      <p:sp>
        <p:nvSpPr>
          <p:cNvPr id="9" name="">
            <a:extLst xmlns:a="http://schemas.openxmlformats.org/drawingml/2006/main">
              <a:ext uri="{FF2B5EF4-FFF2-40B4-BE49-F238E27FC236}">
                <a16:creationId xmlns:a16="http://schemas.microsoft.com/office/drawing/2014/main" id="{B1EF6924-14A8-4E49-BB4A-24E0E5F8F6A0}"/>
              </a:ext>
            </a:extLst>
          </p:cNvPr>
          <p:cNvSpPr>
            <a:spLocks xmlns:a="http://schemas.openxmlformats.org/drawingml/2006/main" noGrp="1"/>
          </p:cNvSpPr>
          <p:nvPr/>
        </p:nvSpPr>
        <p:spPr>
          <a:xfrm xmlns:a="http://schemas.openxmlformats.org/drawingml/2006/main">
            <a:off x="434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Due dates trigger document prep. Specialists review exceptions.</a:t>
            </a:r>
          </a:p>
        </p:txBody>
      </p:sp>
      <p:sp>
        <p:nvSpPr>
          <p:cNvPr id="10" name="">
            <a:extLst xmlns:a="http://schemas.openxmlformats.org/drawingml/2006/main">
              <a:ext uri="{FF2B5EF4-FFF2-40B4-BE49-F238E27FC236}">
                <a16:creationId xmlns:a16="http://schemas.microsoft.com/office/drawing/2014/main" id="{D5DFB2CD-63F1-46CA-AA21-404B8F7769F8}"/>
              </a:ext>
            </a:extLst>
          </p:cNvPr>
          <p:cNvSpPr>
            <a:spLocks xmlns:a="http://schemas.openxmlformats.org/drawingml/2006/main" noGrp="1"/>
          </p:cNvSpPr>
          <p:nvPr/>
        </p:nvSpPr>
        <p:spPr>
          <a:xfrm xmlns:a="http://schemas.openxmlformats.org/drawingml/2006/main">
            <a:off x="815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Team events</a:t>
            </a:r>
          </a:p>
        </p:txBody>
      </p:sp>
      <p:sp>
        <p:nvSpPr>
          <p:cNvPr id="11" name="">
            <a:extLst xmlns:a="http://schemas.openxmlformats.org/drawingml/2006/main">
              <a:ext uri="{FF2B5EF4-FFF2-40B4-BE49-F238E27FC236}">
                <a16:creationId xmlns:a16="http://schemas.microsoft.com/office/drawing/2014/main" id="{BF42452F-F8D7-463F-BEBC-C65DD17701F2}"/>
              </a:ext>
            </a:extLst>
          </p:cNvPr>
          <p:cNvSpPr>
            <a:spLocks xmlns:a="http://schemas.openxmlformats.org/drawingml/2006/main" noGrp="1"/>
          </p:cNvSpPr>
          <p:nvPr/>
        </p:nvSpPr>
        <p:spPr>
          <a:xfrm xmlns:a="http://schemas.openxmlformats.org/drawingml/2006/main">
            <a:off x="815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Gather preferences, draft a plan, then let people choose together.</a:t>
            </a:r>
          </a:p>
        </p:txBody>
      </p:sp>
    </p:spTree>
    <p:extLst>
      <p:ext uri="{BB962C8B-B14F-4D97-AF65-F5344CB8AC3E}">
        <p14:creationId xmlns:p14="http://schemas.microsoft.com/office/powerpoint/2010/main" val="134844563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0859699-4D1F-499F-AC47-1D71C6D142CA}"/>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93E54"/>
                </a:solidFill>
                <a:latin typeface="Space Grotesk"/>
                <a:ea typeface="Space Grotesk"/>
                <a:cs typeface="Space Grotesk"/>
              </a:defRPr>
            </a:pPr>
            <a:r>
              <a:rPr sz="3300" b="1">
                <a:solidFill>
                  <a:srgbClr val="193E54"/>
                </a:solidFill>
                <a:latin typeface="Space Grotesk"/>
                <a:ea typeface="Space Grotesk"/>
                <a:cs typeface="Space Grotesk"/>
              </a:rPr>
              <a:t>Recruitment built around our own evals</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8861cd41d144144"/>
          <a:stretch xmlns:a="http://schemas.openxmlformats.org/drawingml/2006/main"/>
        </p:blipFill>
        <p:spPr>
          <a:xfrm xmlns:a="http://schemas.openxmlformats.org/drawingml/2006/main">
            <a:off x="1165569" y="1314450"/>
            <a:ext cx="9860861" cy="39433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9014858-32D9-4158-A3A3-EEE7F3B1C930}"/>
              </a:ext>
            </a:extLst>
          </p:cNvPr>
          <p:cNvSpPr>
            <a:spLocks xmlns:a="http://schemas.openxmlformats.org/drawingml/2006/main" noGrp="1"/>
          </p:cNvSpPr>
          <p:nvPr/>
        </p:nvSpPr>
        <p:spPr>
          <a:xfrm xmlns:a="http://schemas.openxmlformats.org/drawingml/2006/main">
            <a:off x="533400" y="10287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Gap + profile</a:t>
            </a:r>
          </a:p>
        </p:txBody>
      </p:sp>
      <p:sp>
        <p:nvSpPr>
          <p:cNvPr id="4" name="">
            <a:extLst xmlns:a="http://schemas.openxmlformats.org/drawingml/2006/main">
              <a:ext uri="{FF2B5EF4-FFF2-40B4-BE49-F238E27FC236}">
                <a16:creationId xmlns:a16="http://schemas.microsoft.com/office/drawing/2014/main" id="{F7CDA243-954B-4BFC-BA7F-6DBAA2943910}"/>
              </a:ext>
            </a:extLst>
          </p:cNvPr>
          <p:cNvSpPr>
            <a:spLocks xmlns:a="http://schemas.openxmlformats.org/drawingml/2006/main" noGrp="1"/>
          </p:cNvSpPr>
          <p:nvPr/>
        </p:nvSpPr>
        <p:spPr>
          <a:xfrm xmlns:a="http://schemas.openxmlformats.org/drawingml/2006/main">
            <a:off x="3371850" y="10287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Task + rubric</a:t>
            </a:r>
          </a:p>
        </p:txBody>
      </p:sp>
      <p:sp>
        <p:nvSpPr>
          <p:cNvPr id="5" name="">
            <a:extLst xmlns:a="http://schemas.openxmlformats.org/drawingml/2006/main">
              <a:ext uri="{FF2B5EF4-FFF2-40B4-BE49-F238E27FC236}">
                <a16:creationId xmlns:a16="http://schemas.microsoft.com/office/drawing/2014/main" id="{86396AF9-84F7-451D-A048-3FC5FBC53E75}"/>
              </a:ext>
            </a:extLst>
          </p:cNvPr>
          <p:cNvSpPr>
            <a:spLocks xmlns:a="http://schemas.openxmlformats.org/drawingml/2006/main" noGrp="1"/>
          </p:cNvSpPr>
          <p:nvPr/>
        </p:nvSpPr>
        <p:spPr>
          <a:xfrm xmlns:a="http://schemas.openxmlformats.org/drawingml/2006/main">
            <a:off x="6210300" y="10287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Find relevant work</a:t>
            </a:r>
          </a:p>
        </p:txBody>
      </p:sp>
      <p:sp>
        <p:nvSpPr>
          <p:cNvPr id="6" name="">
            <a:extLst xmlns:a="http://schemas.openxmlformats.org/drawingml/2006/main">
              <a:ext uri="{FF2B5EF4-FFF2-40B4-BE49-F238E27FC236}">
                <a16:creationId xmlns:a16="http://schemas.microsoft.com/office/drawing/2014/main" id="{A9B82CB7-CB3C-4AD4-9AC4-4A5F6D27CF7B}"/>
              </a:ext>
            </a:extLst>
          </p:cNvPr>
          <p:cNvSpPr>
            <a:spLocks xmlns:a="http://schemas.openxmlformats.org/drawingml/2006/main" noGrp="1"/>
          </p:cNvSpPr>
          <p:nvPr/>
        </p:nvSpPr>
        <p:spPr>
          <a:xfrm xmlns:a="http://schemas.openxmlformats.org/drawingml/2006/main">
            <a:off x="9048750" y="10287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Review evidence</a:t>
            </a:r>
          </a:p>
        </p:txBody>
      </p:sp>
      <p:sp>
        <p:nvSpPr>
          <p:cNvPr id="7" name="">
            <a:extLst xmlns:a="http://schemas.openxmlformats.org/drawingml/2006/main">
              <a:ext uri="{FF2B5EF4-FFF2-40B4-BE49-F238E27FC236}">
                <a16:creationId xmlns:a16="http://schemas.microsoft.com/office/drawing/2014/main" id="{5D3E152A-C57A-4E4F-933B-E3DB36A16081}"/>
              </a:ext>
            </a:extLst>
          </p:cNvPr>
          <p:cNvSpPr>
            <a:spLocks xmlns:a="http://schemas.openxmlformats.org/drawingml/2006/main" noGrp="1"/>
          </p:cNvSpPr>
          <p:nvPr/>
        </p:nvSpPr>
        <p:spPr>
          <a:xfrm xmlns:a="http://schemas.openxmlformats.org/drawingml/2006/main">
            <a:off x="533400" y="53721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93E54"/>
                </a:solidFill>
                <a:latin typeface="Space Grotesk"/>
                <a:ea typeface="Space Grotesk"/>
                <a:cs typeface="Space Grotesk"/>
              </a:defRPr>
            </a:pPr>
            <a:r>
              <a:rPr sz="1725" b="1">
                <a:solidFill>
                  <a:srgbClr val="193E54"/>
                </a:solidFill>
                <a:latin typeface="Space Grotesk"/>
                <a:ea typeface="Space Grotesk"/>
                <a:cs typeface="Space Grotesk"/>
              </a:rPr>
              <a:t>Company gap</a:t>
            </a:r>
          </a:p>
        </p:txBody>
      </p:sp>
      <p:sp>
        <p:nvSpPr>
          <p:cNvPr id="8" name="">
            <a:extLst xmlns:a="http://schemas.openxmlformats.org/drawingml/2006/main">
              <a:ext uri="{FF2B5EF4-FFF2-40B4-BE49-F238E27FC236}">
                <a16:creationId xmlns:a16="http://schemas.microsoft.com/office/drawing/2014/main" id="{5EA02243-248D-41C6-9DBC-A38D8A43BB1E}"/>
              </a:ext>
            </a:extLst>
          </p:cNvPr>
          <p:cNvSpPr>
            <a:spLocks xmlns:a="http://schemas.openxmlformats.org/drawingml/2006/main" noGrp="1"/>
          </p:cNvSpPr>
          <p:nvPr/>
        </p:nvSpPr>
        <p:spPr>
          <a:xfrm xmlns:a="http://schemas.openxmlformats.org/drawingml/2006/main">
            <a:off x="533400" y="5734050"/>
            <a:ext cx="2609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Roadmap gap defines the role</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and profiles to reach.</a:t>
            </a:r>
          </a:p>
        </p:txBody>
      </p:sp>
      <p:sp>
        <p:nvSpPr>
          <p:cNvPr id="9" name="">
            <a:extLst xmlns:a="http://schemas.openxmlformats.org/drawingml/2006/main">
              <a:ext uri="{FF2B5EF4-FFF2-40B4-BE49-F238E27FC236}">
                <a16:creationId xmlns:a16="http://schemas.microsoft.com/office/drawing/2014/main" id="{07AA14B7-BCDF-45BE-AA1C-2426527A08E2}"/>
              </a:ext>
            </a:extLst>
          </p:cNvPr>
          <p:cNvSpPr>
            <a:spLocks xmlns:a="http://schemas.openxmlformats.org/drawingml/2006/main" noGrp="1"/>
          </p:cNvSpPr>
          <p:nvPr/>
        </p:nvSpPr>
        <p:spPr>
          <a:xfrm xmlns:a="http://schemas.openxmlformats.org/drawingml/2006/main">
            <a:off x="3371850" y="53721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93E54"/>
                </a:solidFill>
                <a:latin typeface="Space Grotesk"/>
                <a:ea typeface="Space Grotesk"/>
                <a:cs typeface="Space Grotesk"/>
              </a:defRPr>
            </a:pPr>
            <a:r>
              <a:rPr sz="1725" b="1">
                <a:solidFill>
                  <a:srgbClr val="193E54"/>
                </a:solidFill>
                <a:latin typeface="Space Grotesk"/>
                <a:ea typeface="Space Grotesk"/>
                <a:cs typeface="Space Grotesk"/>
              </a:rPr>
              <a:t>Company evals</a:t>
            </a:r>
          </a:p>
        </p:txBody>
      </p:sp>
      <p:sp>
        <p:nvSpPr>
          <p:cNvPr id="10" name="">
            <a:extLst xmlns:a="http://schemas.openxmlformats.org/drawingml/2006/main">
              <a:ext uri="{FF2B5EF4-FFF2-40B4-BE49-F238E27FC236}">
                <a16:creationId xmlns:a16="http://schemas.microsoft.com/office/drawing/2014/main" id="{2C3DA905-B689-48ED-B84A-6E522449A98A}"/>
              </a:ext>
            </a:extLst>
          </p:cNvPr>
          <p:cNvSpPr>
            <a:spLocks xmlns:a="http://schemas.openxmlformats.org/drawingml/2006/main" noGrp="1"/>
          </p:cNvSpPr>
          <p:nvPr/>
        </p:nvSpPr>
        <p:spPr>
          <a:xfrm xmlns:a="http://schemas.openxmlformats.org/drawingml/2006/main">
            <a:off x="3371850" y="5734050"/>
            <a:ext cx="2609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Our own task and rubric.</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Quality and ownership.</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Collaboration in the work.</a:t>
            </a:r>
          </a:p>
        </p:txBody>
      </p:sp>
      <p:sp>
        <p:nvSpPr>
          <p:cNvPr id="11" name="">
            <a:extLst xmlns:a="http://schemas.openxmlformats.org/drawingml/2006/main">
              <a:ext uri="{FF2B5EF4-FFF2-40B4-BE49-F238E27FC236}">
                <a16:creationId xmlns:a16="http://schemas.microsoft.com/office/drawing/2014/main" id="{6247952F-90CD-4351-A212-386F0C90A566}"/>
              </a:ext>
            </a:extLst>
          </p:cNvPr>
          <p:cNvSpPr>
            <a:spLocks xmlns:a="http://schemas.openxmlformats.org/drawingml/2006/main" noGrp="1"/>
          </p:cNvSpPr>
          <p:nvPr/>
        </p:nvSpPr>
        <p:spPr>
          <a:xfrm xmlns:a="http://schemas.openxmlformats.org/drawingml/2006/main">
            <a:off x="6210300" y="53721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93E54"/>
                </a:solidFill>
                <a:latin typeface="Space Grotesk"/>
                <a:ea typeface="Space Grotesk"/>
                <a:cs typeface="Space Grotesk"/>
              </a:defRPr>
            </a:pPr>
            <a:r>
              <a:rPr sz="1725" b="1">
                <a:solidFill>
                  <a:srgbClr val="193E54"/>
                </a:solidFill>
                <a:latin typeface="Space Grotesk"/>
                <a:ea typeface="Space Grotesk"/>
                <a:cs typeface="Space Grotesk"/>
              </a:rPr>
              <a:t>Sourcing channels</a:t>
            </a:r>
          </a:p>
        </p:txBody>
      </p:sp>
      <p:sp>
        <p:nvSpPr>
          <p:cNvPr id="12" name="">
            <a:extLst xmlns:a="http://schemas.openxmlformats.org/drawingml/2006/main">
              <a:ext uri="{FF2B5EF4-FFF2-40B4-BE49-F238E27FC236}">
                <a16:creationId xmlns:a16="http://schemas.microsoft.com/office/drawing/2014/main" id="{AE4C20BB-E4CF-4473-9CE1-E1D5FBBC7CFC}"/>
              </a:ext>
            </a:extLst>
          </p:cNvPr>
          <p:cNvSpPr>
            <a:spLocks xmlns:a="http://schemas.openxmlformats.org/drawingml/2006/main" noGrp="1"/>
          </p:cNvSpPr>
          <p:nvPr/>
        </p:nvSpPr>
        <p:spPr>
          <a:xfrm xmlns:a="http://schemas.openxmlformats.org/drawingml/2006/main">
            <a:off x="6210300" y="5734050"/>
            <a:ext cx="2609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GitHub, X, portfolios.</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Referrals + communities.</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Relevant contributions.</a:t>
            </a:r>
          </a:p>
        </p:txBody>
      </p:sp>
      <p:sp>
        <p:nvSpPr>
          <p:cNvPr id="13" name="">
            <a:extLst xmlns:a="http://schemas.openxmlformats.org/drawingml/2006/main">
              <a:ext uri="{FF2B5EF4-FFF2-40B4-BE49-F238E27FC236}">
                <a16:creationId xmlns:a16="http://schemas.microsoft.com/office/drawing/2014/main" id="{BADC3B43-3667-46A7-840F-91C219FAE7F1}"/>
              </a:ext>
            </a:extLst>
          </p:cNvPr>
          <p:cNvSpPr>
            <a:spLocks xmlns:a="http://schemas.openxmlformats.org/drawingml/2006/main" noGrp="1"/>
          </p:cNvSpPr>
          <p:nvPr/>
        </p:nvSpPr>
        <p:spPr>
          <a:xfrm xmlns:a="http://schemas.openxmlformats.org/drawingml/2006/main">
            <a:off x="9048750" y="5372100"/>
            <a:ext cx="260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93E54"/>
                </a:solidFill>
                <a:latin typeface="Space Grotesk"/>
                <a:ea typeface="Space Grotesk"/>
                <a:cs typeface="Space Grotesk"/>
              </a:defRPr>
            </a:pPr>
            <a:r>
              <a:rPr sz="1725" b="1">
                <a:solidFill>
                  <a:srgbClr val="193E54"/>
                </a:solidFill>
                <a:latin typeface="Space Grotesk"/>
                <a:ea typeface="Space Grotesk"/>
                <a:cs typeface="Space Grotesk"/>
              </a:rPr>
              <a:t>Evidence review</a:t>
            </a:r>
          </a:p>
        </p:txBody>
      </p:sp>
      <p:sp>
        <p:nvSpPr>
          <p:cNvPr id="14" name="">
            <a:extLst xmlns:a="http://schemas.openxmlformats.org/drawingml/2006/main">
              <a:ext uri="{FF2B5EF4-FFF2-40B4-BE49-F238E27FC236}">
                <a16:creationId xmlns:a16="http://schemas.microsoft.com/office/drawing/2014/main" id="{DBE8856E-6BA3-46F1-BEBA-1C01AC074160}"/>
              </a:ext>
            </a:extLst>
          </p:cNvPr>
          <p:cNvSpPr>
            <a:spLocks xmlns:a="http://schemas.openxmlformats.org/drawingml/2006/main" noGrp="1"/>
          </p:cNvSpPr>
          <p:nvPr/>
        </p:nvSpPr>
        <p:spPr>
          <a:xfrm xmlns:a="http://schemas.openxmlformats.org/drawingml/2006/main">
            <a:off x="9048750" y="5734050"/>
            <a:ext cx="2609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Evidence against rubric.</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Candidate adds context.</a:t>
            </a:r>
          </a:p>
          <a:p xmlns:a="http://schemas.openxmlformats.org/drawingml/2006/main">
            <a:pPr>
              <a:defRPr sz="1500" b="0">
                <a:solidFill>
                  <a:srgbClr val="193E54"/>
                </a:solidFill>
                <a:latin typeface="Space Grotesk"/>
                <a:ea typeface="Space Grotesk"/>
                <a:cs typeface="Space Grotesk"/>
              </a:defRPr>
            </a:pPr>
            <a:r>
              <a:rPr sz="1500" b="0">
                <a:solidFill>
                  <a:srgbClr val="193E54"/>
                </a:solidFill>
                <a:latin typeface="Space Grotesk"/>
                <a:ea typeface="Space Grotesk"/>
                <a:cs typeface="Space Grotesk"/>
              </a:rPr>
              <a:t>People decide.</a:t>
            </a:r>
          </a:p>
        </p:txBody>
      </p:sp>
    </p:spTree>
    <p:extLst>
      <p:ext uri="{BB962C8B-B14F-4D97-AF65-F5344CB8AC3E}">
        <p14:creationId xmlns:p14="http://schemas.microsoft.com/office/powerpoint/2010/main" val="48135574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9BA5A6B-E82C-4863-AB0C-D42D85218544}"/>
              </a:ext>
            </a:extLst>
          </p:cNvPr>
          <p:cNvSpPr>
            <a:spLocks xmlns:a="http://schemas.openxmlformats.org/drawingml/2006/main" noGrp="1"/>
          </p:cNvSpPr>
          <p:nvPr/>
        </p:nvSpPr>
        <p:spPr>
          <a:xfrm xmlns:a="http://schemas.openxmlformats.org/drawingml/2006/main">
            <a:off x="533400" y="304800"/>
            <a:ext cx="111252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193E54"/>
                </a:solidFill>
                <a:latin typeface="Space Grotesk"/>
                <a:ea typeface="Space Grotesk"/>
                <a:cs typeface="Space Grotesk"/>
              </a:defRPr>
            </a:pPr>
            <a:r>
              <a:rPr sz="3150" b="1">
                <a:solidFill>
                  <a:srgbClr val="193E54"/>
                </a:solidFill>
                <a:latin typeface="Space Grotesk"/>
                <a:ea typeface="Space Grotesk"/>
                <a:cs typeface="Space Grotesk"/>
              </a:rPr>
              <a:t>Two proofs of concept, then a company pilot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89df7b125bf4f30"/>
          <a:stretch xmlns:a="http://schemas.openxmlformats.org/drawingml/2006/main"/>
        </p:blipFill>
        <p:spPr>
          <a:xfrm xmlns:a="http://schemas.openxmlformats.org/drawingml/2006/main">
            <a:off x="1165569" y="1314450"/>
            <a:ext cx="9860861" cy="39433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84A5DB2-6CAD-43A0-A73A-1A15699B56DC}"/>
              </a:ext>
            </a:extLst>
          </p:cNvPr>
          <p:cNvSpPr>
            <a:spLocks xmlns:a="http://schemas.openxmlformats.org/drawingml/2006/main" noGrp="1"/>
          </p:cNvSpPr>
          <p:nvPr/>
        </p:nvSpPr>
        <p:spPr>
          <a:xfrm xmlns:a="http://schemas.openxmlformats.org/drawingml/2006/main">
            <a:off x="53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Build A and B</a:t>
            </a:r>
          </a:p>
        </p:txBody>
      </p:sp>
      <p:sp>
        <p:nvSpPr>
          <p:cNvPr id="4" name="">
            <a:extLst xmlns:a="http://schemas.openxmlformats.org/drawingml/2006/main">
              <a:ext uri="{FF2B5EF4-FFF2-40B4-BE49-F238E27FC236}">
                <a16:creationId xmlns:a16="http://schemas.microsoft.com/office/drawing/2014/main" id="{E5C8FD60-C86C-4806-80C5-BE856F01D767}"/>
              </a:ext>
            </a:extLst>
          </p:cNvPr>
          <p:cNvSpPr>
            <a:spLocks xmlns:a="http://schemas.openxmlformats.org/drawingml/2006/main" noGrp="1"/>
          </p:cNvSpPr>
          <p:nvPr/>
        </p:nvSpPr>
        <p:spPr>
          <a:xfrm xmlns:a="http://schemas.openxmlformats.org/drawingml/2006/main">
            <a:off x="53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A: early checks + backup owner.</a:t>
            </a:r>
          </a:p>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B: spare-device pool.</a:t>
            </a:r>
          </a:p>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Prototype in separate branches.</a:t>
            </a:r>
          </a:p>
        </p:txBody>
      </p:sp>
      <p:sp>
        <p:nvSpPr>
          <p:cNvPr id="5" name="">
            <a:extLst xmlns:a="http://schemas.openxmlformats.org/drawingml/2006/main">
              <a:ext uri="{FF2B5EF4-FFF2-40B4-BE49-F238E27FC236}">
                <a16:creationId xmlns:a16="http://schemas.microsoft.com/office/drawing/2014/main" id="{AF116C27-9C98-46CB-BF68-EF84B2A52E8C}"/>
              </a:ext>
            </a:extLst>
          </p:cNvPr>
          <p:cNvSpPr>
            <a:spLocks xmlns:a="http://schemas.openxmlformats.org/drawingml/2006/main" noGrp="1"/>
          </p:cNvSpPr>
          <p:nvPr/>
        </p:nvSpPr>
        <p:spPr>
          <a:xfrm xmlns:a="http://schemas.openxmlformats.org/drawingml/2006/main">
            <a:off x="434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Compare and choose</a:t>
            </a:r>
          </a:p>
        </p:txBody>
      </p:sp>
      <p:sp>
        <p:nvSpPr>
          <p:cNvPr id="6" name="">
            <a:extLst xmlns:a="http://schemas.openxmlformats.org/drawingml/2006/main">
              <a:ext uri="{FF2B5EF4-FFF2-40B4-BE49-F238E27FC236}">
                <a16:creationId xmlns:a16="http://schemas.microsoft.com/office/drawing/2014/main" id="{F0C540B9-0148-4A83-B319-9F0D41064914}"/>
              </a:ext>
            </a:extLst>
          </p:cNvPr>
          <p:cNvSpPr>
            <a:spLocks xmlns:a="http://schemas.openxmlformats.org/drawingml/2006/main" noGrp="1"/>
          </p:cNvSpPr>
          <p:nvPr/>
        </p:nvSpPr>
        <p:spPr>
          <a:xfrm xmlns:a="http://schemas.openxmlformats.org/drawingml/2006/main">
            <a:off x="434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Compare A and B with people.</a:t>
            </a:r>
          </a:p>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Choose a small internal pilot.</a:t>
            </a:r>
          </a:p>
        </p:txBody>
      </p:sp>
      <p:sp>
        <p:nvSpPr>
          <p:cNvPr id="7" name="">
            <a:extLst xmlns:a="http://schemas.openxmlformats.org/drawingml/2006/main">
              <a:ext uri="{FF2B5EF4-FFF2-40B4-BE49-F238E27FC236}">
                <a16:creationId xmlns:a16="http://schemas.microsoft.com/office/drawing/2014/main" id="{F2BA9F7B-A229-400C-994E-01B19F26BEC3}"/>
              </a:ext>
            </a:extLst>
          </p:cNvPr>
          <p:cNvSpPr>
            <a:spLocks xmlns:a="http://schemas.openxmlformats.org/drawingml/2006/main" noGrp="1"/>
          </p:cNvSpPr>
          <p:nvPr/>
        </p:nvSpPr>
        <p:spPr>
          <a:xfrm xmlns:a="http://schemas.openxmlformats.org/drawingml/2006/main">
            <a:off x="8153400" y="5372100"/>
            <a:ext cx="35052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193E54"/>
                </a:solidFill>
                <a:latin typeface="Space Grotesk"/>
                <a:ea typeface="Space Grotesk"/>
                <a:cs typeface="Space Grotesk"/>
              </a:defRPr>
            </a:pPr>
            <a:r>
              <a:rPr sz="1800" b="1">
                <a:solidFill>
                  <a:srgbClr val="193E54"/>
                </a:solidFill>
                <a:latin typeface="Space Grotesk"/>
                <a:ea typeface="Space Grotesk"/>
                <a:cs typeface="Space Grotesk"/>
              </a:rPr>
              <a:t>One loop to reuse</a:t>
            </a:r>
          </a:p>
        </p:txBody>
      </p:sp>
      <p:sp>
        <p:nvSpPr>
          <p:cNvPr id="8" name="">
            <a:extLst xmlns:a="http://schemas.openxmlformats.org/drawingml/2006/main">
              <a:ext uri="{FF2B5EF4-FFF2-40B4-BE49-F238E27FC236}">
                <a16:creationId xmlns:a16="http://schemas.microsoft.com/office/drawing/2014/main" id="{E62F12C4-86E9-49EE-A207-236729F125A9}"/>
              </a:ext>
            </a:extLst>
          </p:cNvPr>
          <p:cNvSpPr>
            <a:spLocks xmlns:a="http://schemas.openxmlformats.org/drawingml/2006/main" noGrp="1"/>
          </p:cNvSpPr>
          <p:nvPr/>
        </p:nvSpPr>
        <p:spPr>
          <a:xfrm xmlns:a="http://schemas.openxmlformats.org/drawingml/2006/main">
            <a:off x="8153400" y="5734050"/>
            <a:ext cx="35052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Pilot inside the company.</a:t>
            </a:r>
          </a:p>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Measure readiness and delays.</a:t>
            </a:r>
          </a:p>
          <a:p xmlns:a="http://schemas.openxmlformats.org/drawingml/2006/main">
            <a:pPr>
              <a:defRPr sz="1575" b="0">
                <a:solidFill>
                  <a:srgbClr val="193E54"/>
                </a:solidFill>
                <a:latin typeface="Space Grotesk"/>
                <a:ea typeface="Space Grotesk"/>
                <a:cs typeface="Space Grotesk"/>
              </a:defRPr>
            </a:pPr>
            <a:r>
              <a:rPr sz="1575" b="0">
                <a:solidFill>
                  <a:srgbClr val="193E54"/>
                </a:solidFill>
                <a:latin typeface="Space Grotesk"/>
                <a:ea typeface="Space Grotesk"/>
                <a:cs typeface="Space Grotesk"/>
              </a:rPr>
              <a:t>Improve the chosen workflow.</a:t>
            </a:r>
          </a:p>
        </p:txBody>
      </p:sp>
    </p:spTree>
    <p:extLst>
      <p:ext uri="{BB962C8B-B14F-4D97-AF65-F5344CB8AC3E}">
        <p14:creationId xmlns:p14="http://schemas.microsoft.com/office/powerpoint/2010/main" val="10994483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2026-10-02T04:45:23.7900000Z</dcterms:created>
  <dcterms:modified xsi:type="dcterms:W3CDTF">2026-10-02T04:45:23.7900000Z</dcterms:modified>
</coreProperties>
</file>